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2" r:id="rId4"/>
    <p:sldId id="277" r:id="rId5"/>
    <p:sldId id="275" r:id="rId6"/>
    <p:sldId id="274" r:id="rId7"/>
    <p:sldId id="273" r:id="rId8"/>
    <p:sldId id="278" r:id="rId9"/>
    <p:sldId id="265" r:id="rId10"/>
    <p:sldId id="256" r:id="rId11"/>
    <p:sldId id="257" r:id="rId12"/>
    <p:sldId id="261" r:id="rId13"/>
    <p:sldId id="268" r:id="rId14"/>
    <p:sldId id="267" r:id="rId15"/>
    <p:sldId id="262" r:id="rId16"/>
    <p:sldId id="269" r:id="rId17"/>
    <p:sldId id="270" r:id="rId18"/>
    <p:sldId id="260" r:id="rId19"/>
    <p:sldId id="26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8B6A4-56AF-4AA5-8560-69939887E4EC}" v="12" dt="2025-03-27T16:15:18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9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BEA7-AB4D-9864-6115-67A56912C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3BE94-E359-E37A-83AB-CD29EA39A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B51E-420B-0C71-65AD-CA64674D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DA629-2301-27D1-CBF0-1F0257F2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04EC-F13E-9D28-5AA6-F3F0C152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8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AA1D-2890-C371-D629-3400D84E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FDCD1-957B-C183-5C60-44C12E2AC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60B7E-9115-7F7F-7323-EE6E7D91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2BEC8-6F46-FE2F-1F32-0A15F2E7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E23D-E893-513D-F9E3-35C2FCF3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DC60F-E4F4-0A73-8658-18092F4C6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7A4E7-44D0-E0F0-76A0-49BC8B087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D1595-EAB4-BFC4-0093-644CF75F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4DEF8-9489-D6FF-1E22-D1121F77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EF9B-A10A-33C0-D164-A344B9CB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D6B1-AF3B-281F-32ED-F9BDF4AB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8391-38A8-4265-F9DF-CD26244A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07DD2-687F-F868-1E3A-73BA2A70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96DFB-9BBF-D23A-0365-049E806A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B2B04-27E3-96DA-C345-3B6587A8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5CEC-D64D-7906-B22A-AD37A896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4060D-5222-9995-1DBE-4A4EFBBBF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94B9-95C1-8A67-13FA-9C20FB54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A3E2-0F94-3D6F-CB91-9C9B8BC3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6E91-E1CD-21A2-BB42-B50C4BDF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5B15-8236-A7B2-3F49-6665EC22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DEE6-2525-8195-1B4E-5015EE5E5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54602-6E42-AD18-362E-6D2714DC5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74612-C673-7A8D-27CF-03155DC4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02E2F-53D2-EEFD-9830-E7FEC997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22AB9-2CB2-8881-05FB-0AE993B4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12EF-C2DF-C124-37FE-6A00F09E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9C0F0-8D20-E9AE-24E9-AC5990992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4329C-0AAF-3571-60BF-AF9C9355B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76347-E3AB-FBF7-1AC3-A08FB0897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D1FF7-3E0C-1121-966B-7F9E7FF4A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AE54C-ADB3-3969-54C2-F63ADE8D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69F65-DD82-DE83-61D3-7FE386E5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5B638-5622-9AC0-B6EE-14535D9F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A2D3-81A6-A9E6-C077-B214BA82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E54BE-39FD-233A-96BE-0E71F5C8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9A03E-E543-CE6C-C7A0-2D77BA08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002EB-3120-85BD-AF0F-000AF61F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21593-8C85-D20A-1F54-09E1DB91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A648A-A0A3-7AFA-E34C-B86BF7DB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D1BFD-5DDB-7CB4-5612-F8BE9E4B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21BB-21DF-6B90-7928-F55F6168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FFD1-F2AF-18F9-5B58-24792ACC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D29BB-1FDF-07BE-D38C-521972AB5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561C3-1685-0F95-C261-93ECBCB8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439F8-4658-E386-BEA3-7CE654E2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E58B-FC0E-0E13-F528-D47E450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69AA-813E-9193-D021-6C5BB760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E187D-8833-D0C3-833C-6BED23EE6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429DB-33DE-E804-0AB7-1395CE31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5098A-DE8D-1CFC-0853-C9E5EA03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7518D-C32B-48A8-C31F-B85385D3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42CE0-4B5E-C571-DF4E-4095545A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EBD3A-8507-E461-4B3B-BD2A43CD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57A76-0AEC-9A26-BA21-B76F45F2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6271-5AE4-4583-CA09-D0954056D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AF9124-B5AF-43E1-9EF5-52B06B224FC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0C9E-4852-7AFC-29C7-16705533A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C57EE-65B0-D68B-E82B-5D1FB904F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5A75C-F1C8-4A72-9FDE-50653413C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yp@kofc.org" TargetMode="External"/><Relationship Id="rId4" Type="http://schemas.openxmlformats.org/officeDocument/2006/relationships/hyperlink" Target="https://www.praesidiumacadem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D8F97-4293-BEEF-E40B-41A6C17DBF53}"/>
              </a:ext>
            </a:extLst>
          </p:cNvPr>
          <p:cNvSpPr txBox="1"/>
          <p:nvPr/>
        </p:nvSpPr>
        <p:spPr>
          <a:xfrm>
            <a:off x="1770455" y="2428781"/>
            <a:ext cx="8845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Welcome!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Illinois Knights of Columbus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Joliet Diocese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Safe Environments – Questions, Answers, and Assistance!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50687-B919-41AD-2DB5-691AF340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1BFCEE35-A87A-F198-8854-F6B54603C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315CD-6AEC-D737-EB7B-679376F8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6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305B1-05F6-A811-A836-2B33335C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A858D-4232-2F17-5C73-F7166E9D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6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D76A-5F4B-69C9-831F-A7DA9E7D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43"/>
            <a:ext cx="10515600" cy="7397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After logging into the Praesidium Academy you will come to this welcome screen.</a:t>
            </a:r>
            <a:b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C843AB-0468-2AFE-65C5-B97AA7C56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815" y="1600955"/>
            <a:ext cx="7405874" cy="4982408"/>
          </a:xfrm>
          <a:ln w="25400">
            <a:solidFill>
              <a:srgbClr val="66FF33"/>
            </a:solidFill>
          </a:ln>
        </p:spPr>
      </p:pic>
    </p:spTree>
    <p:extLst>
      <p:ext uri="{BB962C8B-B14F-4D97-AF65-F5344CB8AC3E}">
        <p14:creationId xmlns:p14="http://schemas.microsoft.com/office/powerpoint/2010/main" val="272780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216E-184B-C63F-A0ED-31F773CF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From your welcome screen, if you scroll down, you will find your “Start Here” section. Click on “Start Learning Path” to begin your training.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7740C-4B86-1720-D6BB-95EF50BB2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778" y="2141537"/>
            <a:ext cx="8554443" cy="4351338"/>
          </a:xfrm>
          <a:solidFill>
            <a:srgbClr val="66FF33"/>
          </a:solidFill>
          <a:ln w="25400">
            <a:solidFill>
              <a:srgbClr val="66FF33"/>
            </a:solidFill>
          </a:ln>
        </p:spPr>
      </p:pic>
    </p:spTree>
    <p:extLst>
      <p:ext uri="{BB962C8B-B14F-4D97-AF65-F5344CB8AC3E}">
        <p14:creationId xmlns:p14="http://schemas.microsoft.com/office/powerpoint/2010/main" val="224055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1F5D4-9A3D-2FC9-2514-B80337B4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3" y="2327915"/>
            <a:ext cx="6975595" cy="3822433"/>
          </a:xfrm>
          <a:prstGeom prst="rect">
            <a:avLst/>
          </a:prstGeom>
          <a:ln w="25400">
            <a:solidFill>
              <a:srgbClr val="66FF3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D5F2F-ECDC-60B8-2CB4-6E581083EC04}"/>
              </a:ext>
            </a:extLst>
          </p:cNvPr>
          <p:cNvSpPr txBox="1"/>
          <p:nvPr/>
        </p:nvSpPr>
        <p:spPr>
          <a:xfrm>
            <a:off x="1274618" y="249382"/>
            <a:ext cx="9109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There are two courses you must complete to be Safe Environment compliant. “Foundations: Preventing Abuse – KofC” and “Protecting Those We Serve – KofC”. Total time to complete both courses is approximately 1.5 hours.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NOTE: Your Diocese may require you to take Protecting Gods Children Training. Please confirm with your Pastor on your Parish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23078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096246-2EA1-8BD8-BBB2-5EB1CBDE8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18" y="2328702"/>
            <a:ext cx="8973742" cy="4351338"/>
          </a:xfrm>
          <a:ln w="25400">
            <a:solidFill>
              <a:srgbClr val="66FF33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1C749-B99D-A4CA-8E22-95A05EF51967}"/>
              </a:ext>
            </a:extLst>
          </p:cNvPr>
          <p:cNvSpPr/>
          <p:nvPr/>
        </p:nvSpPr>
        <p:spPr>
          <a:xfrm>
            <a:off x="9891606" y="2687782"/>
            <a:ext cx="661554" cy="471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2CD73B-6500-D7F4-AFFB-BFBE9251B7F9}"/>
              </a:ext>
            </a:extLst>
          </p:cNvPr>
          <p:cNvSpPr/>
          <p:nvPr/>
        </p:nvSpPr>
        <p:spPr>
          <a:xfrm>
            <a:off x="5680363" y="5726545"/>
            <a:ext cx="609600" cy="591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F9FC0-78F8-5E87-B7AC-E4655710A773}"/>
              </a:ext>
            </a:extLst>
          </p:cNvPr>
          <p:cNvSpPr txBox="1"/>
          <p:nvPr/>
        </p:nvSpPr>
        <p:spPr>
          <a:xfrm>
            <a:off x="1801822" y="203200"/>
            <a:ext cx="7897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information in the red box shows how many courses are taken / required.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 information in the red circle indicates the next course to complete.</a:t>
            </a:r>
          </a:p>
        </p:txBody>
      </p:sp>
    </p:spTree>
    <p:extLst>
      <p:ext uri="{BB962C8B-B14F-4D97-AF65-F5344CB8AC3E}">
        <p14:creationId xmlns:p14="http://schemas.microsoft.com/office/powerpoint/2010/main" val="61870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0879-A21A-3255-8A64-836F76D4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016"/>
            <a:ext cx="10515600" cy="25781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Once you have completed your required courses, your learning path will update and show the following:</a:t>
            </a:r>
            <a:br>
              <a:rPr lang="en-US" sz="3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br>
              <a:rPr lang="en-US" sz="3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Red Square – Certificate Granted</a:t>
            </a:r>
            <a:br>
              <a:rPr lang="en-US" sz="3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US" sz="3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Red Circle – 2 / 2 (taken / required) content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2855FD-9CA2-E9F8-A332-A776BCB4B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189654"/>
            <a:ext cx="10515600" cy="1928330"/>
          </a:xfrm>
          <a:ln w="25400">
            <a:solidFill>
              <a:srgbClr val="66FF33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2E6D28-023B-D3D7-1F7B-63CFA36B496A}"/>
              </a:ext>
            </a:extLst>
          </p:cNvPr>
          <p:cNvSpPr/>
          <p:nvPr/>
        </p:nvSpPr>
        <p:spPr>
          <a:xfrm>
            <a:off x="7555588" y="4189653"/>
            <a:ext cx="1140737" cy="1230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F8790A-5B5D-1FCD-86AD-442CD4C93948}"/>
              </a:ext>
            </a:extLst>
          </p:cNvPr>
          <p:cNvSpPr/>
          <p:nvPr/>
        </p:nvSpPr>
        <p:spPr>
          <a:xfrm>
            <a:off x="10357164" y="5232903"/>
            <a:ext cx="1140737" cy="1102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95A77-4538-AAF2-3FD8-7172B8CB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8" y="3305606"/>
            <a:ext cx="3295103" cy="3203995"/>
          </a:xfrm>
          <a:prstGeom prst="rect">
            <a:avLst/>
          </a:prstGeom>
          <a:ln w="25400">
            <a:solidFill>
              <a:srgbClr val="66FF33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9C4EC-95EF-33ED-0887-CDD34F91DA09}"/>
              </a:ext>
            </a:extLst>
          </p:cNvPr>
          <p:cNvSpPr txBox="1"/>
          <p:nvPr/>
        </p:nvSpPr>
        <p:spPr>
          <a:xfrm>
            <a:off x="1533236" y="258618"/>
            <a:ext cx="9781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Community and Family Directors will be required to submit for a Background Check. This option will become available to once a Knight has completed both courses. If the Background Check is not completed, a Knight will show as “Pending” or “Non-Compliant” until it is completed.</a:t>
            </a:r>
          </a:p>
        </p:txBody>
      </p:sp>
    </p:spTree>
    <p:extLst>
      <p:ext uri="{BB962C8B-B14F-4D97-AF65-F5344CB8AC3E}">
        <p14:creationId xmlns:p14="http://schemas.microsoft.com/office/powerpoint/2010/main" val="203428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31E37-5536-8488-A8A3-61D039C38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19837-CD04-313A-B2D3-A5768A69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2662178"/>
            <a:ext cx="8829675" cy="4099322"/>
          </a:xfrm>
          <a:prstGeom prst="rect">
            <a:avLst/>
          </a:prstGeom>
          <a:ln w="25400">
            <a:solidFill>
              <a:srgbClr val="66FF33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6AA10-694E-B3B0-CD38-76A52EE43209}"/>
              </a:ext>
            </a:extLst>
          </p:cNvPr>
          <p:cNvSpPr txBox="1"/>
          <p:nvPr/>
        </p:nvSpPr>
        <p:spPr>
          <a:xfrm>
            <a:off x="1681162" y="600075"/>
            <a:ext cx="82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Safe Compliant Knights will have to renew their certification every 3 years. They will receive an email from Praesidium when their 30-day window starts to re-train.</a:t>
            </a:r>
          </a:p>
        </p:txBody>
      </p:sp>
    </p:spTree>
    <p:extLst>
      <p:ext uri="{BB962C8B-B14F-4D97-AF65-F5344CB8AC3E}">
        <p14:creationId xmlns:p14="http://schemas.microsoft.com/office/powerpoint/2010/main" val="29093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1811F-B2B5-B63E-AD0F-269F611D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223F6-9B17-E017-7625-B11723A4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498B1C4C-2A9C-51C5-551E-1E15384F4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07A31-31E7-9F75-9627-47D0A4BA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089" y="2304472"/>
            <a:ext cx="7230873" cy="43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8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50687-B919-41AD-2DB5-691AF340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1BFCEE35-A87A-F198-8854-F6B54603C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10" y="0"/>
            <a:ext cx="5650641" cy="2630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21099-324C-2EC3-5DA6-800903D78A99}"/>
              </a:ext>
            </a:extLst>
          </p:cNvPr>
          <p:cNvSpPr txBox="1"/>
          <p:nvPr/>
        </p:nvSpPr>
        <p:spPr>
          <a:xfrm>
            <a:off x="1617383" y="2480649"/>
            <a:ext cx="8736594" cy="320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75"/>
              </a:lnSpc>
            </a:pPr>
            <a:r>
              <a:rPr lang="en-US" sz="1800" b="1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 Praesidium Academy</a:t>
            </a:r>
            <a:endParaRPr lang="en-US" sz="1800" b="1" dirty="0">
              <a:solidFill>
                <a:srgbClr val="0000FF"/>
              </a:solidFill>
            </a:endParaRPr>
          </a:p>
          <a:p>
            <a:pPr algn="ctr">
              <a:lnSpc>
                <a:spcPts val="1275"/>
              </a:lnSpc>
            </a:pPr>
            <a:r>
              <a:rPr lang="en-US" sz="1800" b="1" dirty="0">
                <a:solidFill>
                  <a:srgbClr val="0000FF"/>
                </a:solidFill>
              </a:rPr>
              <a:t>  </a:t>
            </a:r>
          </a:p>
          <a:p>
            <a:pPr algn="ctr">
              <a:lnSpc>
                <a:spcPts val="1275"/>
              </a:lnSpc>
            </a:pPr>
            <a:r>
              <a:rPr lang="en-US" sz="1800" b="1" dirty="0">
                <a:solidFill>
                  <a:srgbClr val="0000FF"/>
                </a:solidFill>
              </a:rPr>
              <a:t>Technical Support: </a:t>
            </a:r>
          </a:p>
          <a:p>
            <a:pPr algn="ctr">
              <a:lnSpc>
                <a:spcPts val="1275"/>
              </a:lnSpc>
            </a:pP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877.777.0070</a:t>
            </a:r>
          </a:p>
          <a:p>
            <a:pPr algn="ctr">
              <a:lnSpc>
                <a:spcPts val="1275"/>
              </a:lnSpc>
            </a:pPr>
            <a:endParaRPr lang="en-US" sz="1800" dirty="0">
              <a:solidFill>
                <a:srgbClr val="0000FF"/>
              </a:solidFill>
            </a:endParaRPr>
          </a:p>
          <a:p>
            <a:pPr algn="ctr">
              <a:lnSpc>
                <a:spcPts val="1275"/>
              </a:lnSpc>
            </a:pPr>
            <a:endParaRPr lang="en-US" sz="1800" dirty="0">
              <a:solidFill>
                <a:srgbClr val="0000FF"/>
              </a:solidFill>
            </a:endParaRPr>
          </a:p>
          <a:p>
            <a:pPr algn="ctr">
              <a:lnSpc>
                <a:spcPts val="1275"/>
              </a:lnSpc>
            </a:pPr>
            <a:endParaRPr lang="en-US" sz="1800" b="1" u="sng" dirty="0">
              <a:solidFill>
                <a:srgbClr val="0000FF"/>
              </a:solidFill>
            </a:endParaRPr>
          </a:p>
          <a:p>
            <a:pPr algn="ctr">
              <a:lnSpc>
                <a:spcPts val="1275"/>
              </a:lnSpc>
            </a:pPr>
            <a:r>
              <a:rPr lang="en-US" sz="1800" b="1" u="sng" dirty="0">
                <a:solidFill>
                  <a:srgbClr val="0000FF"/>
                </a:solidFill>
              </a:rPr>
              <a:t>Knights of Columbus</a:t>
            </a:r>
          </a:p>
          <a:p>
            <a:pPr algn="ctr">
              <a:lnSpc>
                <a:spcPts val="1275"/>
              </a:lnSpc>
            </a:pPr>
            <a:endParaRPr lang="en-US" sz="1800" b="1" u="sng" dirty="0">
              <a:solidFill>
                <a:srgbClr val="0000FF"/>
              </a:solidFill>
            </a:endParaRPr>
          </a:p>
          <a:p>
            <a:pPr algn="ctr">
              <a:lnSpc>
                <a:spcPts val="1275"/>
              </a:lnSpc>
            </a:pPr>
            <a:r>
              <a:rPr lang="en-US" sz="1800" b="1" u="sng" dirty="0">
                <a:solidFill>
                  <a:srgbClr val="0000FF"/>
                </a:solidFill>
              </a:rPr>
              <a:t>Office of Safe Environments</a:t>
            </a:r>
          </a:p>
          <a:p>
            <a:pPr algn="ctr">
              <a:lnSpc>
                <a:spcPts val="1275"/>
              </a:lnSpc>
            </a:pPr>
            <a:endParaRPr lang="en-US" sz="1800" u="sng" dirty="0">
              <a:solidFill>
                <a:srgbClr val="0000FF"/>
              </a:solidFill>
            </a:endParaRPr>
          </a:p>
          <a:p>
            <a:pPr algn="ctr">
              <a:lnSpc>
                <a:spcPts val="1275"/>
              </a:lnSpc>
            </a:pPr>
            <a:r>
              <a:rPr lang="en-US" sz="1800" dirty="0">
                <a:solidFill>
                  <a:srgbClr val="0000FF"/>
                </a:solidFill>
              </a:rPr>
              <a:t>Office of youth protection</a:t>
            </a:r>
          </a:p>
          <a:p>
            <a:pPr algn="ctr">
              <a:lnSpc>
                <a:spcPts val="1275"/>
              </a:lnSpc>
            </a:pPr>
            <a:endParaRPr lang="en-US" sz="1800" dirty="0">
              <a:solidFill>
                <a:srgbClr val="0000FF"/>
              </a:solidFill>
            </a:endParaRPr>
          </a:p>
          <a:p>
            <a:pPr algn="ctr">
              <a:lnSpc>
                <a:spcPts val="1275"/>
              </a:lnSpc>
            </a:pPr>
            <a:r>
              <a:rPr lang="en-US" sz="1800" dirty="0">
                <a:solidFill>
                  <a:srgbClr val="0000FF"/>
                </a:solidFill>
              </a:rPr>
              <a:t>Phone: (203) 752-4558</a:t>
            </a:r>
          </a:p>
          <a:p>
            <a:pPr algn="ctr">
              <a:lnSpc>
                <a:spcPts val="1275"/>
              </a:lnSpc>
            </a:pP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email: oyp@kofc.org</a:t>
            </a:r>
            <a:endParaRPr lang="en-US" sz="1800" dirty="0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2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414B7-C5D2-38D2-C4D5-1C287A55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C225CE-CDA9-F84D-1CA1-F8714DB1DC5E}"/>
              </a:ext>
            </a:extLst>
          </p:cNvPr>
          <p:cNvSpPr txBox="1"/>
          <p:nvPr/>
        </p:nvSpPr>
        <p:spPr>
          <a:xfrm>
            <a:off x="1770455" y="2428781"/>
            <a:ext cx="88452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</a:rPr>
              <a:t>Council Requirements for a Safe Environment : 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Email addresses are mandatory to appoint members into ALL roles that have safe environment requirements. 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Emails must be unique to the member, CANNOT be </a:t>
            </a:r>
            <a:r>
              <a:rPr lang="en-US" sz="2800" b="1" u="sng" dirty="0">
                <a:solidFill>
                  <a:srgbClr val="0000FF"/>
                </a:solidFill>
              </a:rPr>
              <a:t>gkcouncil123@XYZ.com </a:t>
            </a:r>
            <a:r>
              <a:rPr lang="en-US" sz="2800" dirty="0">
                <a:solidFill>
                  <a:srgbClr val="0000FF"/>
                </a:solidFill>
              </a:rPr>
              <a:t>to ensure that members retain credit for completing their training and background checks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93AE9-F096-D4BB-9691-E55900B7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F18E4A23-3F8B-5729-8A95-64FA08C9D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7CF51-4144-1464-F5A5-9EF1177DF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75D83-E0D5-AE76-1DED-8A474636F128}"/>
              </a:ext>
            </a:extLst>
          </p:cNvPr>
          <p:cNvSpPr txBox="1"/>
          <p:nvPr/>
        </p:nvSpPr>
        <p:spPr>
          <a:xfrm>
            <a:off x="1770455" y="2428781"/>
            <a:ext cx="88452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</a:rPr>
              <a:t>Council Requirements for a Safe Environment : </a:t>
            </a:r>
          </a:p>
          <a:p>
            <a:pPr algn="ctr"/>
            <a:endParaRPr lang="en-US" sz="12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Grand Knight, Program, Community, and Family Directors must complete Safe Environment training. 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The Community Director and the Family Director must also provide consent for a background screening (criminal and motor vehicle records).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04537-9C28-F205-66B0-3ABA8951D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688BF1FA-CEAE-AFE9-B821-11BFD6149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0D217-9651-B36C-4DBA-D677235E5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5AE878-0147-8C7B-0A1D-DCC2DBD6F4C8}"/>
              </a:ext>
            </a:extLst>
          </p:cNvPr>
          <p:cNvSpPr txBox="1"/>
          <p:nvPr/>
        </p:nvSpPr>
        <p:spPr>
          <a:xfrm>
            <a:off x="1770455" y="2428781"/>
            <a:ext cx="88452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</a:rPr>
              <a:t>Council Requirements for a Safe Environment : 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There must be a Grand Knight assigned via Form 185 with a unique email address.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Video how to submit online: </a:t>
            </a:r>
            <a:r>
              <a:rPr lang="en-US" sz="2400" dirty="0">
                <a:solidFill>
                  <a:srgbClr val="0070C0"/>
                </a:solidFill>
              </a:rPr>
              <a:t>https://players.brightcove.net/802593642001/y6FLiIa0f_default/index.html?videoId=6191938577001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3E4D6-7203-3FC9-A7EB-B1CCC246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7EF04339-C1FF-85EE-1163-EAC40D5C3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9BBCE-B3AE-667F-8D64-F7C030217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C1BA1-A7EB-8B8A-0DC7-BBD37A5875BB}"/>
              </a:ext>
            </a:extLst>
          </p:cNvPr>
          <p:cNvSpPr txBox="1"/>
          <p:nvPr/>
        </p:nvSpPr>
        <p:spPr>
          <a:xfrm>
            <a:off x="1770455" y="2428781"/>
            <a:ext cx="88452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</a:rPr>
              <a:t>Council Requirements for a Safe Environment : 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The council must have submitted Form 365 naming Program, Community, and Family Directors. 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Video how to submit online: </a:t>
            </a:r>
            <a:r>
              <a:rPr lang="en-US" sz="2400" dirty="0">
                <a:solidFill>
                  <a:srgbClr val="0070C0"/>
                </a:solidFill>
              </a:rPr>
              <a:t>https://players.brightcove.net/802593642001/y6FLiIa0f_default/index.html?videoId=6191938577001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1961A-BE58-BD31-CB3E-CA8583B97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19049BDF-D026-5679-5E09-6CAF772CE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0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DEA19-9A0A-676F-0E0D-8C2F33B5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394B4-1FF2-5C94-52E8-968C66976E2D}"/>
              </a:ext>
            </a:extLst>
          </p:cNvPr>
          <p:cNvSpPr txBox="1"/>
          <p:nvPr/>
        </p:nvSpPr>
        <p:spPr>
          <a:xfrm>
            <a:off x="1770455" y="2428781"/>
            <a:ext cx="88452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</a:rPr>
              <a:t>Council Requirements for a Safe Environment : </a:t>
            </a:r>
          </a:p>
          <a:p>
            <a:pPr algn="ctr"/>
            <a:endParaRPr lang="en-US" sz="14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When you submit the 365 Report, there must be three different members assigned to: 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Program Director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Community Director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Family Director</a:t>
            </a:r>
          </a:p>
          <a:p>
            <a:pPr marL="514350" indent="-514350">
              <a:buFont typeface="+mj-lt"/>
              <a:buAutoNum type="alphaLcParenR"/>
            </a:pPr>
            <a:endParaRPr lang="en-US" sz="1400" dirty="0">
              <a:solidFill>
                <a:srgbClr val="0000FF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 *Grand Knights may only hold one of the additional director roles listed above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B0882-45E6-7B7C-D890-9FB4151F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A4808DA4-0CE2-8FA2-7A3A-F15C31D05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62F378-FB30-4131-98FF-0306BFC5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39BD2-8A1B-6AF9-75F1-37FA9D8F68EC}"/>
              </a:ext>
            </a:extLst>
          </p:cNvPr>
          <p:cNvSpPr txBox="1"/>
          <p:nvPr/>
        </p:nvSpPr>
        <p:spPr>
          <a:xfrm>
            <a:off x="1770455" y="2428781"/>
            <a:ext cx="88452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Safe Environment Council Compliance Guide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All council compliance information can be found in the below guide on KofC.org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www.kofc.org/en/resources/safe-environment-program/state-leader-compliance-guide.pdf 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21943-D2BC-845F-E435-A388E737A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A5083461-18AF-49FE-5D25-8C37C17E7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D8F97-4293-BEEF-E40B-41A6C17DBF53}"/>
              </a:ext>
            </a:extLst>
          </p:cNvPr>
          <p:cNvSpPr txBox="1"/>
          <p:nvPr/>
        </p:nvSpPr>
        <p:spPr>
          <a:xfrm>
            <a:off x="1770455" y="2428781"/>
            <a:ext cx="88452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Fast Track - Safe Environment Compliance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Submit Form 185 – reports Grand Knight, Grand Knights needs to be committed 		     to take the training.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Submit Form 365 – reports Program, Community, and Family Directors who are 		     committed to take the training.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Call (203) 800-4940 - Explain the training is needed ASAP.</a:t>
            </a:r>
          </a:p>
          <a:p>
            <a:pPr algn="l"/>
            <a:endParaRPr lang="en-US" sz="2000" dirty="0">
              <a:solidFill>
                <a:srgbClr val="0000FF"/>
              </a:solidFill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After Training Call (203) 800-4940 - Inform them, the training is completed, and 				   they can update the system ASAP.</a:t>
            </a:r>
          </a:p>
          <a:p>
            <a:pPr algn="l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50687-B919-41AD-2DB5-691AF340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7056"/>
            <a:ext cx="2179808" cy="2107416"/>
          </a:xfrm>
          <a:prstGeom prst="rect">
            <a:avLst/>
          </a:prstGeom>
        </p:spPr>
      </p:pic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1BFCEE35-A87A-F198-8854-F6B54603C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82" y="0"/>
            <a:ext cx="5650641" cy="2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680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logging into the Praesidium Academy you will come to this welcome screen. </vt:lpstr>
      <vt:lpstr>From your welcome screen, if you scroll down, you will find your “Start Here” section. Click on “Start Learning Path” to begin your training.</vt:lpstr>
      <vt:lpstr>PowerPoint Presentation</vt:lpstr>
      <vt:lpstr>PowerPoint Presentation</vt:lpstr>
      <vt:lpstr>Once you have completed your required courses, your learning path will update and show the following:  Red Square – Certificate Granted Red Circle – 2 / 2 (taken / required) content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Fitzmaurice</dc:creator>
  <cp:lastModifiedBy>Jim McCarthy</cp:lastModifiedBy>
  <cp:revision>2</cp:revision>
  <dcterms:created xsi:type="dcterms:W3CDTF">2024-12-17T00:48:20Z</dcterms:created>
  <dcterms:modified xsi:type="dcterms:W3CDTF">2025-04-03T22:48:19Z</dcterms:modified>
</cp:coreProperties>
</file>